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C2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C635B-86D5-7643-942F-1E8DC8CBD39B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776B8-B119-F74D-B636-C681EC802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D32-C8D7-4041-8C46-F11A7729BCE7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3FD32-C8D7-4041-8C46-F11A7729BCE7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FE1AD-AD35-42DB-9C19-EBE802794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df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df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7752" y="1175358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Ongoing </a:t>
            </a:r>
            <a:r>
              <a:rPr lang="en-US" sz="3200" dirty="0" err="1" smtClean="0"/>
              <a:t>microRNA</a:t>
            </a:r>
            <a:r>
              <a:rPr lang="en-US" sz="3200" dirty="0" smtClean="0"/>
              <a:t> data analyses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26897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US" sz="2000" dirty="0" err="1" smtClean="0"/>
              <a:t>Geuvadis</a:t>
            </a:r>
            <a:r>
              <a:rPr lang="en-US" sz="2000" dirty="0" smtClean="0"/>
              <a:t> meeting July 2012</a:t>
            </a:r>
          </a:p>
          <a:p>
            <a:r>
              <a:rPr lang="en-US" sz="2000" dirty="0" smtClean="0"/>
              <a:t>Marc </a:t>
            </a:r>
            <a:r>
              <a:rPr lang="en-US" sz="2000" dirty="0" err="1" smtClean="0"/>
              <a:t>Friedländer</a:t>
            </a:r>
            <a:r>
              <a:rPr lang="en-US" sz="2000" dirty="0" smtClean="0"/>
              <a:t> and Esther </a:t>
            </a:r>
            <a:r>
              <a:rPr lang="en-US" sz="2000" dirty="0" err="1" smtClean="0"/>
              <a:t>Lizano</a:t>
            </a:r>
            <a:endParaRPr lang="en-US" sz="2000" dirty="0" smtClean="0"/>
          </a:p>
          <a:p>
            <a:r>
              <a:rPr lang="en-US" sz="2000" dirty="0" smtClean="0"/>
              <a:t>Xavier </a:t>
            </a:r>
            <a:r>
              <a:rPr lang="en-US" sz="2000" dirty="0" err="1" smtClean="0"/>
              <a:t>Estivill</a:t>
            </a:r>
            <a:r>
              <a:rPr lang="en-US" sz="2000" dirty="0" smtClean="0"/>
              <a:t> lab</a:t>
            </a:r>
          </a:p>
          <a:p>
            <a:r>
              <a:rPr lang="en-US" sz="2000" dirty="0" err="1" smtClean="0"/>
              <a:t>Programme</a:t>
            </a:r>
            <a:r>
              <a:rPr lang="en-US" sz="2000" dirty="0" smtClean="0"/>
              <a:t> for Genes and Disease</a:t>
            </a:r>
          </a:p>
          <a:p>
            <a:r>
              <a:rPr lang="en-US" sz="2000" dirty="0" smtClean="0"/>
              <a:t>Center for Genomic Regulation (CRG)</a:t>
            </a:r>
            <a:endParaRPr lang="en-US" sz="2000" dirty="0"/>
          </a:p>
        </p:txBody>
      </p:sp>
      <p:pic>
        <p:nvPicPr>
          <p:cNvPr id="5" name="Picture 4" descr="CR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504" y="421064"/>
            <a:ext cx="768096" cy="1034186"/>
          </a:xfrm>
          <a:prstGeom prst="rect">
            <a:avLst/>
          </a:prstGeom>
        </p:spPr>
      </p:pic>
      <p:pic>
        <p:nvPicPr>
          <p:cNvPr id="6" name="Picture 5" descr="geuvadi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3055" y="538883"/>
            <a:ext cx="2984500" cy="679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>
                <a:latin typeface="Calibri"/>
                <a:ea typeface="Arial" charset="0"/>
                <a:cs typeface="Calibri"/>
              </a:rPr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216" y="1149651"/>
            <a:ext cx="3233672" cy="5319600"/>
          </a:xfrm>
        </p:spPr>
        <p:txBody>
          <a:bodyPr>
            <a:noAutofit/>
          </a:bodyPr>
          <a:lstStyle/>
          <a:p>
            <a:pPr>
              <a:buNone/>
              <a:defRPr/>
            </a:pPr>
            <a:r>
              <a:rPr lang="en-US" sz="1600" i="1" dirty="0" err="1" smtClean="0">
                <a:latin typeface="Calibri"/>
                <a:ea typeface="Arial" charset="0"/>
                <a:cs typeface="Calibri"/>
              </a:rPr>
              <a:t>Estivill</a:t>
            </a:r>
            <a:r>
              <a:rPr lang="en-US" sz="1600" i="1" dirty="0" smtClean="0">
                <a:latin typeface="Calibri"/>
                <a:ea typeface="Arial" charset="0"/>
                <a:cs typeface="Calibri"/>
              </a:rPr>
              <a:t> lab</a:t>
            </a:r>
          </a:p>
          <a:p>
            <a:pPr>
              <a:buNone/>
              <a:defRPr/>
            </a:pPr>
            <a:r>
              <a:rPr lang="en-US" sz="1600" dirty="0" smtClean="0">
                <a:latin typeface="Calibri"/>
                <a:ea typeface="Arial" charset="0"/>
                <a:cs typeface="Calibri"/>
              </a:rPr>
              <a:t>Xavier </a:t>
            </a:r>
            <a:r>
              <a:rPr lang="en-US" sz="1600" dirty="0" err="1" smtClean="0">
                <a:latin typeface="Calibri"/>
                <a:ea typeface="Arial" charset="0"/>
                <a:cs typeface="Calibri"/>
              </a:rPr>
              <a:t>Estivill</a:t>
            </a:r>
            <a:endParaRPr lang="en-US" sz="1600" dirty="0" smtClean="0">
              <a:latin typeface="Calibri"/>
              <a:ea typeface="Arial" charset="0"/>
              <a:cs typeface="Calibri"/>
            </a:endParaRPr>
          </a:p>
          <a:p>
            <a:pPr>
              <a:buNone/>
              <a:defRPr/>
            </a:pPr>
            <a:r>
              <a:rPr lang="en-US" sz="1600" dirty="0" err="1" smtClean="0">
                <a:latin typeface="Calibri"/>
                <a:ea typeface="Arial" charset="0"/>
                <a:cs typeface="Calibri"/>
              </a:rPr>
              <a:t>Eulàlia</a:t>
            </a:r>
            <a:r>
              <a:rPr lang="en-US" sz="1600" dirty="0" smtClean="0">
                <a:latin typeface="Calibri"/>
                <a:ea typeface="Arial" charset="0"/>
                <a:cs typeface="Calibri"/>
              </a:rPr>
              <a:t> </a:t>
            </a:r>
            <a:r>
              <a:rPr lang="en-US" sz="1600" dirty="0" err="1" smtClean="0">
                <a:latin typeface="Calibri"/>
                <a:ea typeface="Arial" charset="0"/>
                <a:cs typeface="Calibri"/>
              </a:rPr>
              <a:t>Martí</a:t>
            </a:r>
            <a:endParaRPr lang="en-US" sz="1600" dirty="0" smtClean="0">
              <a:latin typeface="Calibri"/>
              <a:ea typeface="Arial" charset="0"/>
              <a:cs typeface="Calibri"/>
            </a:endParaRPr>
          </a:p>
          <a:p>
            <a:pPr>
              <a:buNone/>
              <a:defRPr/>
            </a:pPr>
            <a:r>
              <a:rPr lang="en-US" sz="1600" dirty="0" smtClean="0">
                <a:latin typeface="Calibri"/>
                <a:ea typeface="Arial" charset="0"/>
                <a:cs typeface="Calibri"/>
              </a:rPr>
              <a:t>Esther </a:t>
            </a:r>
            <a:r>
              <a:rPr lang="en-US" sz="1600" dirty="0" err="1" smtClean="0">
                <a:latin typeface="Calibri"/>
                <a:ea typeface="Arial" charset="0"/>
                <a:cs typeface="Calibri"/>
              </a:rPr>
              <a:t>Lizano</a:t>
            </a:r>
            <a:endParaRPr lang="en-US" sz="1600" dirty="0" smtClean="0">
              <a:latin typeface="Calibri"/>
              <a:ea typeface="Arial" charset="0"/>
              <a:cs typeface="Calibri"/>
            </a:endParaRPr>
          </a:p>
          <a:p>
            <a:pPr>
              <a:buFont typeface="Wingdings" charset="2"/>
              <a:buNone/>
              <a:defRPr/>
            </a:pPr>
            <a:endParaRPr lang="en-US" sz="1600" dirty="0" smtClean="0">
              <a:latin typeface="Calibri"/>
              <a:ea typeface="Arial" charset="0"/>
              <a:cs typeface="Calibri"/>
            </a:endParaRPr>
          </a:p>
          <a:p>
            <a:pPr>
              <a:buFont typeface="Wingdings" charset="2"/>
              <a:buNone/>
              <a:defRPr/>
            </a:pPr>
            <a:r>
              <a:rPr lang="en-US" sz="1600" i="1" dirty="0" err="1" smtClean="0">
                <a:latin typeface="Calibri"/>
                <a:ea typeface="Arial" charset="0"/>
                <a:cs typeface="Calibri"/>
              </a:rPr>
              <a:t>Roderic</a:t>
            </a:r>
            <a:r>
              <a:rPr lang="en-US" sz="1600" i="1" dirty="0" smtClean="0">
                <a:latin typeface="Calibri"/>
                <a:ea typeface="Arial" charset="0"/>
                <a:cs typeface="Calibri"/>
              </a:rPr>
              <a:t> </a:t>
            </a:r>
            <a:r>
              <a:rPr lang="en-US" sz="1600" i="1" dirty="0" err="1" smtClean="0">
                <a:latin typeface="Calibri"/>
                <a:ea typeface="Arial" charset="0"/>
                <a:cs typeface="Calibri"/>
              </a:rPr>
              <a:t>Guigo</a:t>
            </a:r>
            <a:r>
              <a:rPr lang="en-US" sz="1600" i="1" dirty="0" smtClean="0">
                <a:latin typeface="Calibri"/>
                <a:ea typeface="Arial" charset="0"/>
                <a:cs typeface="Calibri"/>
              </a:rPr>
              <a:t> lab</a:t>
            </a:r>
          </a:p>
          <a:p>
            <a:pPr>
              <a:buFont typeface="Wingdings" charset="2"/>
              <a:buNone/>
              <a:defRPr/>
            </a:pPr>
            <a:r>
              <a:rPr lang="en-US" sz="1600" dirty="0" smtClean="0">
                <a:latin typeface="Calibri"/>
                <a:ea typeface="Arial" charset="0"/>
                <a:cs typeface="Calibri"/>
              </a:rPr>
              <a:t>Pedro </a:t>
            </a:r>
            <a:r>
              <a:rPr lang="en-US" sz="1600" dirty="0" err="1" smtClean="0">
                <a:latin typeface="Calibri"/>
                <a:ea typeface="Arial" charset="0"/>
                <a:cs typeface="Calibri"/>
              </a:rPr>
              <a:t>Ferrera</a:t>
            </a:r>
            <a:endParaRPr lang="en-US" sz="1600" dirty="0" smtClean="0">
              <a:latin typeface="Calibri"/>
              <a:ea typeface="Arial" charset="0"/>
              <a:cs typeface="Calibri"/>
            </a:endParaRPr>
          </a:p>
          <a:p>
            <a:pPr>
              <a:buFont typeface="Wingdings" charset="2"/>
              <a:buNone/>
              <a:defRPr/>
            </a:pPr>
            <a:r>
              <a:rPr lang="en-US" sz="1600" dirty="0" smtClean="0">
                <a:latin typeface="Calibri"/>
                <a:ea typeface="Arial" charset="0"/>
                <a:cs typeface="Calibri"/>
              </a:rPr>
              <a:t>David Gonzales</a:t>
            </a:r>
          </a:p>
          <a:p>
            <a:pPr>
              <a:buFont typeface="Wingdings" charset="2"/>
              <a:buNone/>
              <a:defRPr/>
            </a:pPr>
            <a:endParaRPr lang="en-US" sz="1600" dirty="0" smtClean="0">
              <a:latin typeface="Calibri"/>
              <a:ea typeface="Arial" charset="0"/>
              <a:cs typeface="Calibri"/>
            </a:endParaRPr>
          </a:p>
          <a:p>
            <a:pPr>
              <a:buFont typeface="Wingdings" charset="2"/>
              <a:buNone/>
              <a:defRPr/>
            </a:pPr>
            <a:r>
              <a:rPr lang="en-US" sz="1600" i="1" dirty="0" smtClean="0">
                <a:latin typeface="Calibri"/>
                <a:ea typeface="Arial" charset="0"/>
                <a:cs typeface="Calibri"/>
              </a:rPr>
              <a:t>Leiden University Medical Center</a:t>
            </a:r>
          </a:p>
          <a:p>
            <a:pPr>
              <a:buFont typeface="Wingdings" charset="2"/>
              <a:buNone/>
              <a:defRPr/>
            </a:pPr>
            <a:r>
              <a:rPr lang="en-US" sz="1600" dirty="0" err="1" smtClean="0">
                <a:latin typeface="Calibri"/>
                <a:ea typeface="Arial" charset="0"/>
                <a:cs typeface="Calibri"/>
              </a:rPr>
              <a:t>Henk</a:t>
            </a:r>
            <a:r>
              <a:rPr lang="en-US" sz="1600" dirty="0" smtClean="0">
                <a:latin typeface="Calibri"/>
                <a:ea typeface="Arial" charset="0"/>
                <a:cs typeface="Calibri"/>
              </a:rPr>
              <a:t> </a:t>
            </a:r>
            <a:r>
              <a:rPr lang="en-US" sz="1600" dirty="0" err="1" smtClean="0">
                <a:latin typeface="Calibri"/>
                <a:ea typeface="Arial" charset="0"/>
                <a:cs typeface="Calibri"/>
              </a:rPr>
              <a:t>Buermans</a:t>
            </a:r>
            <a:endParaRPr lang="en-US" sz="1600" dirty="0" smtClean="0">
              <a:latin typeface="Calibri"/>
              <a:ea typeface="Arial" charset="0"/>
              <a:cs typeface="Calibri"/>
            </a:endParaRPr>
          </a:p>
          <a:p>
            <a:pPr>
              <a:buFont typeface="Wingdings" charset="2"/>
              <a:buNone/>
              <a:defRPr/>
            </a:pPr>
            <a:endParaRPr lang="en-US" sz="1600" dirty="0" smtClean="0">
              <a:latin typeface="Calibri"/>
              <a:ea typeface="Arial" charset="0"/>
              <a:cs typeface="Calibri"/>
            </a:endParaRPr>
          </a:p>
          <a:p>
            <a:pPr>
              <a:buFont typeface="Wingdings" charset="2"/>
              <a:buNone/>
              <a:defRPr/>
            </a:pPr>
            <a:r>
              <a:rPr lang="en-US" sz="1600" i="1" dirty="0" smtClean="0">
                <a:latin typeface="Calibri"/>
                <a:ea typeface="Arial" charset="0"/>
                <a:cs typeface="Calibri"/>
              </a:rPr>
              <a:t>University of Geneva Medical School</a:t>
            </a:r>
          </a:p>
          <a:p>
            <a:pPr>
              <a:buFont typeface="Wingdings" charset="2"/>
              <a:buNone/>
              <a:defRPr/>
            </a:pPr>
            <a:r>
              <a:rPr lang="en-US" sz="1600" dirty="0" err="1" smtClean="0">
                <a:latin typeface="Calibri"/>
                <a:ea typeface="Arial" charset="0"/>
                <a:cs typeface="Calibri"/>
              </a:rPr>
              <a:t>Tuuli</a:t>
            </a:r>
            <a:r>
              <a:rPr lang="en-US" sz="1600" dirty="0" smtClean="0">
                <a:latin typeface="Calibri"/>
                <a:ea typeface="Arial" charset="0"/>
                <a:cs typeface="Calibri"/>
              </a:rPr>
              <a:t> </a:t>
            </a:r>
            <a:r>
              <a:rPr lang="en-US" sz="1600" dirty="0" err="1" smtClean="0">
                <a:latin typeface="Calibri"/>
                <a:ea typeface="Arial" charset="0"/>
                <a:cs typeface="Calibri"/>
              </a:rPr>
              <a:t>Lappalainen</a:t>
            </a:r>
            <a:endParaRPr lang="en-US" sz="1600" dirty="0" smtClean="0">
              <a:latin typeface="Calibri"/>
              <a:ea typeface="Arial" charset="0"/>
              <a:cs typeface="Calibri"/>
            </a:endParaRPr>
          </a:p>
          <a:p>
            <a:pPr>
              <a:buFont typeface="Wingdings" charset="2"/>
              <a:buNone/>
              <a:defRPr/>
            </a:pPr>
            <a:endParaRPr lang="en-US" sz="1600" dirty="0" smtClean="0">
              <a:latin typeface="Calibri"/>
              <a:ea typeface="Arial" charset="0"/>
              <a:cs typeface="Calibri"/>
            </a:endParaRPr>
          </a:p>
          <a:p>
            <a:pPr>
              <a:buNone/>
              <a:defRPr/>
            </a:pPr>
            <a:r>
              <a:rPr lang="en-US" sz="1600" i="1" dirty="0" smtClean="0">
                <a:latin typeface="Calibri"/>
                <a:ea typeface="Arial" charset="0"/>
                <a:cs typeface="Calibri"/>
              </a:rPr>
              <a:t>IMPPC</a:t>
            </a:r>
          </a:p>
          <a:p>
            <a:pPr>
              <a:buNone/>
              <a:defRPr/>
            </a:pPr>
            <a:r>
              <a:rPr lang="en-US" sz="1600" dirty="0" smtClean="0">
                <a:latin typeface="Calibri"/>
                <a:ea typeface="Arial" charset="0"/>
                <a:cs typeface="Calibri"/>
              </a:rPr>
              <a:t>Lorena </a:t>
            </a:r>
            <a:r>
              <a:rPr lang="en-US" sz="1600" dirty="0" err="1" smtClean="0">
                <a:latin typeface="Calibri"/>
                <a:ea typeface="Arial" charset="0"/>
                <a:cs typeface="Calibri"/>
              </a:rPr>
              <a:t>Pantano</a:t>
            </a:r>
            <a:endParaRPr lang="en-US" sz="1600" dirty="0" smtClean="0">
              <a:latin typeface="Calibri"/>
              <a:ea typeface="Arial" charset="0"/>
              <a:cs typeface="Calibri"/>
            </a:endParaRPr>
          </a:p>
          <a:p>
            <a:pPr>
              <a:buNone/>
              <a:defRPr/>
            </a:pPr>
            <a:endParaRPr lang="en-US" sz="1600" dirty="0" smtClean="0">
              <a:latin typeface="Calibri"/>
              <a:ea typeface="Arial" charset="0"/>
              <a:cs typeface="Calibri"/>
            </a:endParaRPr>
          </a:p>
        </p:txBody>
      </p:sp>
      <p:pic>
        <p:nvPicPr>
          <p:cNvPr id="10" name="Picture 9" descr="crg_suns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095" y="1149651"/>
            <a:ext cx="5163820" cy="3438525"/>
          </a:xfrm>
          <a:prstGeom prst="rect">
            <a:avLst/>
          </a:prstGeom>
        </p:spPr>
      </p:pic>
      <p:pic>
        <p:nvPicPr>
          <p:cNvPr id="11" name="Picture 5" descr="CR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04655" y="1149650"/>
            <a:ext cx="74612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/>
        </p:spPr>
      </p:pic>
      <p:pic>
        <p:nvPicPr>
          <p:cNvPr id="12" name="Picture 11" descr="geuvadi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5755" y="4054090"/>
            <a:ext cx="2984500" cy="679450"/>
          </a:xfrm>
          <a:prstGeom prst="rect">
            <a:avLst/>
          </a:prstGeom>
        </p:spPr>
      </p:pic>
      <p:pic>
        <p:nvPicPr>
          <p:cNvPr id="13" name="Picture 6" descr="EMBO_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57143" y="1030950"/>
            <a:ext cx="1090613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Basic analyses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180" y="1441378"/>
            <a:ext cx="3827706" cy="47073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pre-processing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mapping </a:t>
            </a:r>
            <a:r>
              <a:rPr lang="en-US" sz="1800" i="1" dirty="0" smtClean="0"/>
              <a:t>(bowtie format)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annotation break-down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improved </a:t>
            </a:r>
            <a:r>
              <a:rPr lang="en-US" sz="1800" dirty="0" err="1" smtClean="0"/>
              <a:t>miRNA</a:t>
            </a:r>
            <a:r>
              <a:rPr lang="en-US" sz="1800" dirty="0" smtClean="0"/>
              <a:t> strand annotation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miRNA</a:t>
            </a:r>
            <a:r>
              <a:rPr lang="en-US" sz="1800" dirty="0" smtClean="0"/>
              <a:t> variant sequence annotation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quantification of </a:t>
            </a:r>
            <a:r>
              <a:rPr lang="en-US" sz="1800" dirty="0" err="1" smtClean="0"/>
              <a:t>miRNAs</a:t>
            </a:r>
            <a:r>
              <a:rPr lang="en-US" sz="1800" dirty="0" smtClean="0"/>
              <a:t> and variants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63774" y="1417638"/>
            <a:ext cx="2897430" cy="4707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 smtClean="0"/>
              <a:t>QC (</a:t>
            </a:r>
            <a:r>
              <a:rPr lang="en-US" dirty="0" err="1" smtClean="0"/>
              <a:t>phred</a:t>
            </a:r>
            <a:r>
              <a:rPr lang="en-US" dirty="0" smtClean="0"/>
              <a:t> scores)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noProof="0" dirty="0" err="1" smtClean="0"/>
              <a:t>c</a:t>
            </a:r>
            <a:r>
              <a:rPr lang="en-US" dirty="0" err="1" smtClean="0"/>
              <a:t>ontrol</a:t>
            </a:r>
            <a:r>
              <a:rPr lang="en-US" dirty="0" smtClean="0"/>
              <a:t> for contamination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noProof="0" dirty="0" err="1" smtClean="0"/>
              <a:t>l</a:t>
            </a:r>
            <a:r>
              <a:rPr lang="en-US" dirty="0" err="1" smtClean="0"/>
              <a:t>ength</a:t>
            </a:r>
            <a:r>
              <a:rPr lang="en-US" dirty="0" smtClean="0"/>
              <a:t> profiling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 smtClean="0"/>
              <a:t>visualization </a:t>
            </a:r>
            <a:r>
              <a:rPr lang="en-US" i="1" dirty="0" smtClean="0"/>
              <a:t>(</a:t>
            </a:r>
            <a:r>
              <a:rPr lang="en-US" i="1" dirty="0" err="1" smtClean="0"/>
              <a:t>bedGraph</a:t>
            </a:r>
            <a:r>
              <a:rPr lang="en-US" i="1" dirty="0" smtClean="0"/>
              <a:t>)</a:t>
            </a:r>
            <a:endParaRPr kumimoji="0" lang="en-US" sz="180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noProof="0" dirty="0" err="1" smtClean="0"/>
              <a:t>s</a:t>
            </a:r>
            <a:r>
              <a:rPr lang="en-US" dirty="0" err="1" smtClean="0"/>
              <a:t>ummary</a:t>
            </a:r>
            <a:r>
              <a:rPr lang="en-US" dirty="0" smtClean="0"/>
              <a:t> statistics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che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980" y="1441378"/>
            <a:ext cx="457200" cy="381305"/>
          </a:xfrm>
          <a:prstGeom prst="rect">
            <a:avLst/>
          </a:prstGeom>
        </p:spPr>
      </p:pic>
      <p:pic>
        <p:nvPicPr>
          <p:cNvPr id="6" name="Picture 5" descr="che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980" y="2089230"/>
            <a:ext cx="457200" cy="381305"/>
          </a:xfrm>
          <a:prstGeom prst="rect">
            <a:avLst/>
          </a:prstGeom>
        </p:spPr>
      </p:pic>
      <p:pic>
        <p:nvPicPr>
          <p:cNvPr id="7" name="Picture 6" descr="che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980" y="2737083"/>
            <a:ext cx="457200" cy="381305"/>
          </a:xfrm>
          <a:prstGeom prst="rect">
            <a:avLst/>
          </a:prstGeom>
        </p:spPr>
      </p:pic>
      <p:pic>
        <p:nvPicPr>
          <p:cNvPr id="8" name="Picture 7" descr="che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980" y="3438982"/>
            <a:ext cx="457200" cy="381305"/>
          </a:xfrm>
          <a:prstGeom prst="rect">
            <a:avLst/>
          </a:prstGeom>
        </p:spPr>
      </p:pic>
      <p:pic>
        <p:nvPicPr>
          <p:cNvPr id="10" name="Picture 9" descr="che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094" y="4056232"/>
            <a:ext cx="457200" cy="381305"/>
          </a:xfrm>
          <a:prstGeom prst="rect">
            <a:avLst/>
          </a:prstGeom>
        </p:spPr>
      </p:pic>
      <p:pic>
        <p:nvPicPr>
          <p:cNvPr id="11" name="Picture 10" descr="che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094" y="3438982"/>
            <a:ext cx="457200" cy="381305"/>
          </a:xfrm>
          <a:prstGeom prst="rect">
            <a:avLst/>
          </a:prstGeom>
        </p:spPr>
      </p:pic>
      <p:pic>
        <p:nvPicPr>
          <p:cNvPr id="12" name="Picture 11" descr="che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094" y="2737083"/>
            <a:ext cx="457200" cy="381305"/>
          </a:xfrm>
          <a:prstGeom prst="rect">
            <a:avLst/>
          </a:prstGeom>
        </p:spPr>
      </p:pic>
      <p:pic>
        <p:nvPicPr>
          <p:cNvPr id="13" name="Picture 12" descr="che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094" y="2089230"/>
            <a:ext cx="457200" cy="381305"/>
          </a:xfrm>
          <a:prstGeom prst="rect">
            <a:avLst/>
          </a:prstGeom>
        </p:spPr>
      </p:pic>
      <p:pic>
        <p:nvPicPr>
          <p:cNvPr id="14" name="Picture 13" descr="che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094" y="1417638"/>
            <a:ext cx="457200" cy="3813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77094" y="4056335"/>
            <a:ext cx="25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708024" y="4056335"/>
            <a:ext cx="25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Advanced analyses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5009" y="1441378"/>
            <a:ext cx="5892981" cy="38851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identification of novel </a:t>
            </a:r>
            <a:r>
              <a:rPr lang="en-US" sz="1800" dirty="0" err="1" smtClean="0"/>
              <a:t>miRNAs</a:t>
            </a:r>
            <a:r>
              <a:rPr lang="en-US" sz="1800" dirty="0" smtClean="0"/>
              <a:t> with miRDeep2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QC (based on PCA)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allele-specific expression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eQTL</a:t>
            </a:r>
            <a:r>
              <a:rPr lang="en-US" sz="1800" dirty="0" smtClean="0"/>
              <a:t> / correlation with DNA variants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correlation with mRNA </a:t>
            </a:r>
            <a:r>
              <a:rPr lang="en-US" sz="1800" dirty="0" smtClean="0"/>
              <a:t>expression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……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/>
          </a:p>
        </p:txBody>
      </p:sp>
      <p:pic>
        <p:nvPicPr>
          <p:cNvPr id="5" name="Picture 4" descr="che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980" y="1441378"/>
            <a:ext cx="457200" cy="3813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50349" y="1424357"/>
            <a:ext cx="25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3800" y="1429611"/>
            <a:ext cx="25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endParaRPr lang="en-US" dirty="0"/>
          </a:p>
        </p:txBody>
      </p:sp>
      <p:pic>
        <p:nvPicPr>
          <p:cNvPr id="7" name="Picture 6" descr="che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70" y="2097652"/>
            <a:ext cx="457200" cy="3813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439" y="2080631"/>
            <a:ext cx="25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1890" y="2085885"/>
            <a:ext cx="25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Some summary statistics</a:t>
            </a:r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373260"/>
          <a:ext cx="8229600" cy="308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90"/>
                <a:gridCol w="1758328"/>
                <a:gridCol w="1675382"/>
                <a:gridCol w="2057400"/>
              </a:tblGrid>
              <a:tr h="3853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Minimum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Median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Maximum</a:t>
                      </a:r>
                      <a:endParaRPr lang="en-US" dirty="0"/>
                    </a:p>
                  </a:txBody>
                  <a:tcPr/>
                </a:tc>
              </a:tr>
              <a:tr h="38539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reads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n-lt"/>
                          <a:ea typeface="Arial" pitchFamily="-84" charset="0"/>
                          <a:cs typeface="Arial" pitchFamily="-84" charset="0"/>
                        </a:rPr>
                        <a:t>~</a:t>
                      </a:r>
                      <a:r>
                        <a:rPr lang="en-US" dirty="0" smtClean="0"/>
                        <a:t>1,000,000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n-lt"/>
                          <a:ea typeface="Arial" pitchFamily="-84" charset="0"/>
                          <a:cs typeface="Arial" pitchFamily="-84" charset="0"/>
                        </a:rPr>
                        <a:t>~</a:t>
                      </a:r>
                      <a:r>
                        <a:rPr lang="en-US" dirty="0" smtClean="0"/>
                        <a:t>12,000,000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n-lt"/>
                          <a:ea typeface="Arial" pitchFamily="-84" charset="0"/>
                          <a:cs typeface="Arial" pitchFamily="-84" charset="0"/>
                        </a:rPr>
                        <a:t>~</a:t>
                      </a:r>
                      <a:r>
                        <a:rPr lang="en-US" dirty="0" smtClean="0"/>
                        <a:t>50,000,000</a:t>
                      </a:r>
                      <a:endParaRPr lang="en-US" dirty="0"/>
                    </a:p>
                  </a:txBody>
                  <a:tcPr/>
                </a:tc>
              </a:tr>
              <a:tr h="385390">
                <a:tc>
                  <a:txBody>
                    <a:bodyPr/>
                    <a:lstStyle/>
                    <a:p>
                      <a:r>
                        <a:rPr lang="en-US" dirty="0" smtClean="0"/>
                        <a:t>quality filtered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2.3%</a:t>
                      </a:r>
                      <a:endParaRPr lang="en-US" dirty="0"/>
                    </a:p>
                  </a:txBody>
                  <a:tcPr/>
                </a:tc>
              </a:tr>
              <a:tr h="385390">
                <a:tc>
                  <a:txBody>
                    <a:bodyPr/>
                    <a:lstStyle/>
                    <a:p>
                      <a:r>
                        <a:rPr lang="en-US" dirty="0" smtClean="0"/>
                        <a:t>length filtered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81%</a:t>
                      </a:r>
                      <a:endParaRPr lang="en-US" dirty="0"/>
                    </a:p>
                  </a:txBody>
                  <a:tcPr/>
                </a:tc>
              </a:tr>
              <a:tr h="385390">
                <a:tc>
                  <a:txBody>
                    <a:bodyPr/>
                    <a:lstStyle/>
                    <a:p>
                      <a:r>
                        <a:rPr lang="en-US" dirty="0" smtClean="0"/>
                        <a:t>not mapped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/>
                </a:tc>
              </a:tr>
              <a:tr h="385390">
                <a:tc>
                  <a:txBody>
                    <a:bodyPr/>
                    <a:lstStyle/>
                    <a:p>
                      <a:r>
                        <a:rPr lang="en-US" dirty="0" smtClean="0"/>
                        <a:t>mapped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15.4%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97%</a:t>
                      </a:r>
                      <a:endParaRPr lang="en-US" dirty="0"/>
                    </a:p>
                  </a:txBody>
                  <a:tcPr/>
                </a:tc>
              </a:tr>
              <a:tr h="385390">
                <a:tc>
                  <a:txBody>
                    <a:bodyPr/>
                    <a:lstStyle/>
                    <a:p>
                      <a:r>
                        <a:rPr lang="en-US" dirty="0" smtClean="0"/>
                        <a:t>annotated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98%</a:t>
                      </a:r>
                      <a:endParaRPr lang="en-US" dirty="0"/>
                    </a:p>
                  </a:txBody>
                  <a:tcPr/>
                </a:tc>
              </a:tr>
              <a:tr h="38539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miRNAs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16585" y="4731346"/>
            <a:ext cx="7246133" cy="12497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- we detect 1615 out of 1921 known human </a:t>
            </a:r>
            <a:r>
              <a:rPr lang="en-US" sz="1800" dirty="0" err="1" smtClean="0"/>
              <a:t>miRNAs</a:t>
            </a:r>
            <a:r>
              <a:rPr lang="en-US" sz="1800" dirty="0" smtClean="0"/>
              <a:t> (&gt;84%)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- we profile </a:t>
            </a:r>
            <a:r>
              <a:rPr lang="en-US" sz="1800" dirty="0" smtClean="0">
                <a:solidFill>
                  <a:srgbClr val="000000"/>
                </a:solidFill>
                <a:ea typeface="Arial" pitchFamily="-84" charset="0"/>
                <a:cs typeface="Arial" pitchFamily="-84" charset="0"/>
              </a:rPr>
              <a:t>~</a:t>
            </a:r>
            <a:r>
              <a:rPr lang="en-US" sz="1800" dirty="0" smtClean="0"/>
              <a:t>400 </a:t>
            </a:r>
            <a:r>
              <a:rPr lang="en-US" sz="1800" dirty="0" err="1" smtClean="0"/>
              <a:t>miRNAs</a:t>
            </a:r>
            <a:r>
              <a:rPr lang="en-US" sz="1800" dirty="0" smtClean="0"/>
              <a:t> robustly (detect them in &gt;90% of the samples)</a:t>
            </a:r>
          </a:p>
          <a:p>
            <a:pPr>
              <a:buFontTx/>
              <a:buChar char="-"/>
            </a:pPr>
            <a:endParaRPr lang="en-US" sz="1800" dirty="0" smtClean="0"/>
          </a:p>
          <a:p>
            <a:pPr>
              <a:buFontTx/>
              <a:buChar char="-"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74638"/>
            <a:ext cx="8641028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Novel human </a:t>
            </a:r>
            <a:r>
              <a:rPr lang="en-US" sz="2800" dirty="0" err="1" smtClean="0"/>
              <a:t>miRNA</a:t>
            </a:r>
            <a:r>
              <a:rPr lang="en-US" sz="2800" dirty="0" smtClean="0"/>
              <a:t> candidates identified by miRDeep2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215" y="1649955"/>
            <a:ext cx="6991162" cy="33355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- we identify 257 novel human </a:t>
            </a:r>
            <a:r>
              <a:rPr lang="en-US" sz="1800" dirty="0" err="1" smtClean="0"/>
              <a:t>miRNA</a:t>
            </a:r>
            <a:r>
              <a:rPr lang="en-US" sz="1800" dirty="0" smtClean="0"/>
              <a:t> candidates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- of these 64% are computationally estimated to be genuine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- we recover 74% of the known human </a:t>
            </a:r>
            <a:r>
              <a:rPr lang="en-US" sz="1800" dirty="0" err="1" smtClean="0"/>
              <a:t>miRNAs</a:t>
            </a:r>
            <a:r>
              <a:rPr lang="en-US" sz="1800" dirty="0" smtClean="0"/>
              <a:t> in the data</a:t>
            </a:r>
          </a:p>
          <a:p>
            <a:pPr>
              <a:buFontTx/>
              <a:buChar char="-"/>
            </a:pPr>
            <a:endParaRPr lang="en-US" sz="1800" dirty="0" smtClean="0"/>
          </a:p>
          <a:p>
            <a:pPr>
              <a:buNone/>
            </a:pPr>
            <a:r>
              <a:rPr lang="en-US" sz="1800" i="1" dirty="0" smtClean="0"/>
              <a:t>- (incidentally we also recover 23/25 (92%) Epstein Barr virus </a:t>
            </a:r>
            <a:r>
              <a:rPr lang="en-US" sz="1800" i="1" dirty="0" err="1" smtClean="0"/>
              <a:t>miRNAs</a:t>
            </a:r>
            <a:r>
              <a:rPr lang="en-US" sz="1800" i="1" dirty="0" smtClean="0"/>
              <a:t>)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- visual inspection reveals some false positives, more filtering required…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o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10910" y="284887"/>
            <a:ext cx="6705600" cy="1600200"/>
          </a:xfrm>
          <a:prstGeom prst="rect">
            <a:avLst/>
          </a:prstGeom>
        </p:spPr>
      </p:pic>
      <p:pic>
        <p:nvPicPr>
          <p:cNvPr id="12" name="Picture 11" descr="botto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073150" y="1011270"/>
            <a:ext cx="69977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043" y="274638"/>
            <a:ext cx="8783463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Correlations between </a:t>
            </a:r>
            <a:r>
              <a:rPr lang="en-US" sz="2800" dirty="0" err="1" smtClean="0"/>
              <a:t>miRNA</a:t>
            </a:r>
            <a:r>
              <a:rPr lang="en-US" sz="2800" dirty="0" smtClean="0"/>
              <a:t> and mRNA target expression (CLL consortium data)</a:t>
            </a:r>
            <a:endParaRPr lang="en-US" sz="2800" dirty="0"/>
          </a:p>
        </p:txBody>
      </p:sp>
      <p:pic>
        <p:nvPicPr>
          <p:cNvPr id="8" name="Picture 7" descr="miR_150_target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54988" y="1534322"/>
            <a:ext cx="4480560" cy="448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err="1" smtClean="0">
                <a:solidFill>
                  <a:srgbClr val="000000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rPr>
              <a:t>miRNA</a:t>
            </a:r>
            <a:r>
              <a:rPr lang="en-US" sz="3200" dirty="0" smtClean="0">
                <a:solidFill>
                  <a:srgbClr val="000000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rPr>
              <a:t> switches and tuners</a:t>
            </a:r>
            <a:endParaRPr lang="en-US" sz="3200" dirty="0">
              <a:solidFill>
                <a:srgbClr val="000000"/>
              </a:solidFill>
              <a:latin typeface="Calibri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6477" y="4206551"/>
            <a:ext cx="71929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switches </a:t>
            </a:r>
            <a:r>
              <a:rPr lang="en-US" i="1" dirty="0" smtClean="0"/>
              <a:t>turn off </a:t>
            </a:r>
            <a:r>
              <a:rPr lang="en-US" dirty="0" smtClean="0"/>
              <a:t>the expression of their targets</a:t>
            </a:r>
          </a:p>
          <a:p>
            <a:pPr>
              <a:buFontTx/>
              <a:buChar char="-"/>
            </a:pPr>
            <a:r>
              <a:rPr lang="en-US" dirty="0" smtClean="0"/>
              <a:t> tuners </a:t>
            </a:r>
            <a:r>
              <a:rPr lang="en-US" i="1" dirty="0" smtClean="0"/>
              <a:t>fine-regulate </a:t>
            </a:r>
            <a:r>
              <a:rPr lang="en-US" dirty="0" smtClean="0"/>
              <a:t>the expression of their targets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switch target expression should be </a:t>
            </a:r>
            <a:r>
              <a:rPr lang="en-US" i="1" dirty="0" smtClean="0"/>
              <a:t>very low</a:t>
            </a:r>
          </a:p>
          <a:p>
            <a:pPr>
              <a:buFontTx/>
              <a:buChar char="-"/>
            </a:pPr>
            <a:r>
              <a:rPr lang="en-US" dirty="0" smtClean="0"/>
              <a:t> tuner target expression should be in the </a:t>
            </a:r>
            <a:r>
              <a:rPr lang="en-US" i="1" dirty="0" smtClean="0"/>
              <a:t>physiologically relevant range </a:t>
            </a:r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53164" y="6284585"/>
            <a:ext cx="363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from Lai, Current Biology 2005</a:t>
            </a:r>
            <a:endParaRPr lang="en-US" dirty="0"/>
          </a:p>
        </p:txBody>
      </p:sp>
      <p:pic>
        <p:nvPicPr>
          <p:cNvPr id="6" name="Picture 5" descr="tes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7711" y="1224569"/>
            <a:ext cx="4725163" cy="259232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043" y="274638"/>
            <a:ext cx="8783463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Expression of mRNA targets and non-targets</a:t>
            </a:r>
            <a:br>
              <a:rPr lang="en-US" sz="2800" dirty="0" smtClean="0"/>
            </a:br>
            <a:r>
              <a:rPr lang="en-US" sz="2800" dirty="0" smtClean="0"/>
              <a:t> (CLL consortium data)</a:t>
            </a:r>
            <a:endParaRPr lang="en-US" sz="2800" dirty="0"/>
          </a:p>
        </p:txBody>
      </p:sp>
      <p:pic>
        <p:nvPicPr>
          <p:cNvPr id="3" name="Picture 2" descr="targets_log1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37471" y="1638880"/>
            <a:ext cx="3840480" cy="3840480"/>
          </a:xfrm>
          <a:prstGeom prst="rect">
            <a:avLst/>
          </a:prstGeom>
        </p:spPr>
      </p:pic>
      <p:pic>
        <p:nvPicPr>
          <p:cNvPr id="4" name="Picture 3" descr="non_targets_log1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488031" y="1638880"/>
            <a:ext cx="3840480" cy="384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1355</TotalTime>
  <Words>376</Words>
  <Application>Microsoft Macintosh PowerPoint</Application>
  <PresentationFormat>On-screen Show (4:3)</PresentationFormat>
  <Paragraphs>138</Paragraphs>
  <Slides>10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Ongoing microRNA data analyses</vt:lpstr>
      <vt:lpstr>Basic analyses</vt:lpstr>
      <vt:lpstr>Advanced analyses</vt:lpstr>
      <vt:lpstr>Some summary statistics</vt:lpstr>
      <vt:lpstr>Novel human miRNA candidates identified by miRDeep2</vt:lpstr>
      <vt:lpstr>Slide 6</vt:lpstr>
      <vt:lpstr>Correlations between miRNA and mRNA target expression (CLL consortium data)</vt:lpstr>
      <vt:lpstr>Slide 8</vt:lpstr>
      <vt:lpstr>Expression of mRNA targets and non-targets  (CLL consortium data)</vt:lpstr>
      <vt:lpstr>Acknowledgements</vt:lpstr>
    </vt:vector>
  </TitlesOfParts>
  <Company>CRG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of non-coding RNAs in human diseases of the brain</dc:title>
  <dc:creator>CRG</dc:creator>
  <cp:lastModifiedBy>Marc Friedlaender</cp:lastModifiedBy>
  <cp:revision>626</cp:revision>
  <dcterms:created xsi:type="dcterms:W3CDTF">2012-07-10T07:09:36Z</dcterms:created>
  <dcterms:modified xsi:type="dcterms:W3CDTF">2012-07-10T07:11:37Z</dcterms:modified>
</cp:coreProperties>
</file>